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87" r:id="rId7"/>
    <p:sldId id="28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3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17FB9D-FBBE-4F97-BFA9-CB65EC747EE1}" v="4" dt="2025-09-10T03:28:21.326"/>
    <p1510:client id="{0D44C8E9-691F-4BA5-887F-B64CCDF9E45C}" v="14" dt="2025-09-10T03:12:21.283"/>
    <p1510:client id="{2E5C4502-7A8C-4AE2-9AD8-64AF4CD6D44B}" v="3" dt="2025-09-10T03:08:35.569"/>
    <p1510:client id="{AEBDFCC2-08E6-45B3-AAA4-3192C810C4EB}" v="16" dt="2025-09-10T12:36:43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32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1EEC9-7E11-AB07-0DAF-96E990EC3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49862E-C479-91C2-258C-CF9211E121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DC4F1-1795-CF89-2A12-C683B6883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B4991-1AB4-3997-579C-5BC97013A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7DB38-2721-80B0-C4C5-813AA7A6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0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C9E02-1A39-6C3A-34C4-916447218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9A7DD-D826-EA58-6AF8-155F6B26E4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78F96-7728-BFFE-66A8-7899DF0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4ED1F-BDFC-E4A9-4DF7-EBF3E8ED5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3339F-85AB-5AB2-9A30-363E92B8E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48FD3F-992D-4A9D-2D1C-037F92F23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CFFEA-AAD3-FAC8-8CCE-78DCA73DA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4F326-91CE-767C-B176-807FB31F0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596BD-8982-B81A-041B-75C7D3C4B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C8C93-B20A-E48F-8934-0EFE18068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6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B460C-0D6E-9698-AF1D-6A3EC0AE5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8C1B3-B9C7-5437-3420-91A9E585E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B70FA-9B80-63E1-1878-1B42340F8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DA9B4-677D-FC71-0A56-50F713737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CA8D0-224E-5231-A5C5-89FE9426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5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B484B-1093-AF3D-75C4-77173061D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58AA7-3D91-A85A-1204-582DBDBB8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2E030-A3CE-7E09-0C09-3D9C5B297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F81C7-8C92-D858-0A36-F7DD4BB10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1BBCC-6313-8E27-BE6C-41955C2A6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9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D266C-F95A-8628-258F-37955E3C1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EC0E3-E92C-B418-217D-70B093FB42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6CE20-E958-2301-0567-059437402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85DEB-9D81-5F27-7B45-104C2F9F7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08B7A-302D-6BFA-6D38-C21FD16D5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82BB06-F3BA-E190-D473-DA7E4027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0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3DCEA-60CD-5184-9A6D-88B4431C4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EF5F6-D4AA-AF41-3B43-B6B6E31F5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A5BFF9-D593-9413-A60B-9BC91436C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63D53-25A9-176B-15BB-F85E368929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223384-A49A-26AA-1C6A-060C574CAF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913ACF-B694-3545-D04E-E871168C8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AFB230-2062-EC52-57F9-7E0D3961D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2AD0A0-F37D-A69A-28DF-4355BA459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F69AD-1F99-18D3-38DB-DA6FB6765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878C8-25F5-31C7-385F-1B548F8E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45CD3A-F22A-F5A4-68D0-9065A58D6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DD713B-BBA8-3A13-B611-A9B2BA7D3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91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F7317-2B88-00ED-D89D-222238286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4A665F-D5CF-DBE6-5371-EB3270835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BC3DD-B802-68E1-4CBD-9C4B572C8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5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9CE9-1EBA-EC35-C4F6-4F25257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17A43-B32E-E8C3-74B0-01F56525D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72BA1-55DD-D3A4-15CA-EE3DD40A4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F01DC-023D-4594-71E6-628A5FBB4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9B800-CE7B-B779-F6AA-A1753D1B5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A023A6-33DD-A90B-980F-A6132B1E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67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F82AF-3720-02E5-01B2-22446E2E4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EE3C23-6554-BBE7-0C00-40A43EFFA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4C5C0E-3539-CD6C-259F-A581D34E1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53D16C-5B02-36F6-7E72-B2273CAE5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C2657-220A-82B2-7F3E-BF7689B9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F6239-1C6F-AD6A-ECD9-E838DEA22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8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E09993-E686-C9FB-0CCE-1BF3F1C9A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209CB1-5EC1-BE5F-AF5B-929562B5A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DB68C-094D-73B2-62D9-5F360E5B42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B20CD8-DA26-4338-84FE-095F4092290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37FD4-E71C-F31E-C979-8E709853B7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B439F-139B-FF62-8A3C-99C20EFA5C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5313CD-D60F-4D1C-958A-9861BE2B4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5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oster with cartoon characters on paper airplane&#10;&#10;AI-generated content may be incorrect.">
            <a:extLst>
              <a:ext uri="{FF2B5EF4-FFF2-40B4-BE49-F238E27FC236}">
                <a16:creationId xmlns:a16="http://schemas.microsoft.com/office/drawing/2014/main" id="{34683ACC-09F9-C69F-2302-709673DA6D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51" t="9902" r="851" b="14351"/>
          <a:stretch>
            <a:fillRect/>
          </a:stretch>
        </p:blipFill>
        <p:spPr>
          <a:xfrm>
            <a:off x="-96253" y="-1"/>
            <a:ext cx="12284739" cy="43920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BE93B6C-BD06-98D2-5458-76794CE9968A}"/>
              </a:ext>
            </a:extLst>
          </p:cNvPr>
          <p:cNvSpPr txBox="1"/>
          <p:nvPr/>
        </p:nvSpPr>
        <p:spPr>
          <a:xfrm>
            <a:off x="2415038" y="4313359"/>
            <a:ext cx="7951587" cy="1747210"/>
          </a:xfrm>
          <a:prstGeom prst="rect">
            <a:avLst/>
          </a:prstGeom>
          <a:solidFill>
            <a:schemeClr val="bg1">
              <a:alpha val="89000"/>
            </a:schemeClr>
          </a:solidFill>
          <a:ln w="38100">
            <a:solidFill>
              <a:srgbClr val="3DB0AD"/>
            </a:solidFill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5000">
                <a:solidFill>
                  <a:srgbClr val="3DB0A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作品簡報範本</a:t>
            </a:r>
            <a:endParaRPr lang="en-US" altLang="zh-TW" sz="5000">
              <a:solidFill>
                <a:srgbClr val="3DB0AD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50000"/>
              </a:lnSpc>
            </a:pPr>
            <a:r>
              <a:rPr lang="en-US" sz="2400">
                <a:solidFill>
                  <a:srgbClr val="3DB0AD"/>
                </a:solidFill>
                <a:latin typeface="+mj-lt"/>
                <a:ea typeface="微軟正黑體" panose="020B0604030504040204" pitchFamily="34" charset="-120"/>
              </a:rPr>
              <a:t>Submission Presentation Deck </a:t>
            </a:r>
            <a:endParaRPr lang="en-US" altLang="zh-TW" sz="2400">
              <a:solidFill>
                <a:srgbClr val="3DB0AD"/>
              </a:solidFill>
              <a:latin typeface="+mj-lt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700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6692CF1-791D-C85D-4D14-996AD5696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681081"/>
              </p:ext>
            </p:extLst>
          </p:nvPr>
        </p:nvGraphicFramePr>
        <p:xfrm>
          <a:off x="206063" y="421556"/>
          <a:ext cx="11779874" cy="5746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6652">
                  <a:extLst>
                    <a:ext uri="{9D8B030D-6E8A-4147-A177-3AD203B41FA5}">
                      <a16:colId xmlns:a16="http://schemas.microsoft.com/office/drawing/2014/main" val="2928535812"/>
                    </a:ext>
                  </a:extLst>
                </a:gridCol>
                <a:gridCol w="2700857">
                  <a:extLst>
                    <a:ext uri="{9D8B030D-6E8A-4147-A177-3AD203B41FA5}">
                      <a16:colId xmlns:a16="http://schemas.microsoft.com/office/drawing/2014/main" val="474983093"/>
                    </a:ext>
                  </a:extLst>
                </a:gridCol>
                <a:gridCol w="6462365">
                  <a:extLst>
                    <a:ext uri="{9D8B030D-6E8A-4147-A177-3AD203B41FA5}">
                      <a16:colId xmlns:a16="http://schemas.microsoft.com/office/drawing/2014/main" val="3972025540"/>
                    </a:ext>
                  </a:extLst>
                </a:gridCol>
              </a:tblGrid>
              <a:tr h="511500">
                <a:tc gridSpan="3">
                  <a:txBody>
                    <a:bodyPr/>
                    <a:lstStyle/>
                    <a:p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學校名稱 </a:t>
                      </a:r>
                      <a:r>
                        <a:rPr lang="en-US" altLang="zh-TW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School Name</a:t>
                      </a:r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：</a:t>
                      </a: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5217"/>
                  </a:ext>
                </a:extLst>
              </a:tr>
              <a:tr h="511500">
                <a:tc gridSpan="2">
                  <a:txBody>
                    <a:bodyPr/>
                    <a:lstStyle/>
                    <a:p>
                      <a:endParaRPr lang="zh-TW" altLang="en-US" sz="1600"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5621933"/>
                  </a:ext>
                </a:extLst>
              </a:tr>
              <a:tr h="511500">
                <a:tc gridSpan="2">
                  <a:txBody>
                    <a:bodyPr/>
                    <a:lstStyle/>
                    <a:p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作品</a:t>
                      </a:r>
                      <a:r>
                        <a:rPr lang="zh-CN" altLang="en-US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名稱 </a:t>
                      </a:r>
                      <a:r>
                        <a:rPr lang="en-US" altLang="zh-CN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Title of Entry</a:t>
                      </a:r>
                      <a:r>
                        <a:rPr lang="zh-CN" altLang="en-US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：</a:t>
                      </a:r>
                      <a:endParaRPr lang="en-US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參賽主題 </a:t>
                      </a:r>
                      <a:r>
                        <a:rPr lang="en-US" altLang="zh-TW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Theme</a:t>
                      </a:r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：</a:t>
                      </a: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728234"/>
                  </a:ext>
                </a:extLst>
              </a:tr>
              <a:tr h="609600">
                <a:tc gridSpan="2"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氣候變化 </a:t>
                      </a:r>
                      <a:r>
                        <a:rPr lang="en-US" altLang="zh-TW" sz="1600" b="0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TW" sz="16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Climate Change</a:t>
                      </a:r>
                      <a:r>
                        <a:rPr lang="en-US" altLang="zh-TW" sz="1600" b="0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/  </a:t>
                      </a: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低碳生活  </a:t>
                      </a:r>
                      <a:r>
                        <a:rPr lang="en-US" altLang="zh-TW" sz="16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Low-Carbon Living</a:t>
                      </a:r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TW" sz="1600" b="0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 </a:t>
                      </a:r>
                    </a:p>
                    <a:p>
                      <a:r>
                        <a:rPr lang="zh-TW" altLang="en-US" sz="1600" b="0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可再生能源 </a:t>
                      </a:r>
                      <a:r>
                        <a:rPr lang="en-US" altLang="zh-TW" sz="16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Renewable Energy</a:t>
                      </a:r>
                      <a:endParaRPr lang="en-US" sz="1600" b="0" i="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777342"/>
                  </a:ext>
                </a:extLst>
              </a:tr>
              <a:tr h="521067">
                <a:tc>
                  <a:txBody>
                    <a:bodyPr/>
                    <a:lstStyle/>
                    <a:p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作品形式 </a:t>
                      </a:r>
                      <a:endParaRPr lang="en-US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altLang="zh-TW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Format of Entry</a:t>
                      </a:r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：</a:t>
                      </a: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962066"/>
                  </a:ext>
                </a:extLst>
              </a:tr>
              <a:tr h="511500">
                <a:tc gridSpan="3">
                  <a:txBody>
                    <a:bodyPr/>
                    <a:lstStyle/>
                    <a:p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作品簡介（100 </a:t>
                      </a:r>
                      <a:r>
                        <a:rPr lang="en-US" altLang="zh-TW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 150 中文字）</a:t>
                      </a:r>
                      <a:r>
                        <a:rPr lang="en-US" altLang="zh-TW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Entry Summary (200 – 250 English words)</a:t>
                      </a:r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：</a:t>
                      </a: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508236"/>
                  </a:ext>
                </a:extLst>
              </a:tr>
              <a:tr h="985075">
                <a:tc gridSpan="3">
                  <a:txBody>
                    <a:bodyPr/>
                    <a:lstStyle/>
                    <a:p>
                      <a:endParaRPr lang="en-US" altLang="zh-TW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altLang="zh-TW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zh-TW" altLang="en-US" sz="1600"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975599"/>
                  </a:ext>
                </a:extLst>
              </a:tr>
              <a:tr h="511500">
                <a:tc gridSpan="3">
                  <a:txBody>
                    <a:bodyPr/>
                    <a:lstStyle/>
                    <a:p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創作理念</a:t>
                      </a:r>
                      <a:r>
                        <a:rPr lang="zh-TW" sz="1600" b="0" i="0" u="none" strike="noStrike" noProof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（100 </a:t>
                      </a:r>
                      <a:r>
                        <a:rPr lang="en-US" altLang="zh-TW" sz="1600" b="0" i="0" u="none" strike="noStrike" noProof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r>
                        <a:rPr lang="zh-TW" sz="1600" b="0" i="0" u="none" strike="noStrike" noProof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 150</a:t>
                      </a:r>
                      <a:r>
                        <a:rPr lang="en-US" altLang="zh-TW" sz="1600" b="0" i="0" u="none" strike="noStrike" noProof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zh-TW" altLang="en-US" sz="1600" b="0" i="0" u="none" strike="noStrike" noProof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中文</a:t>
                      </a:r>
                      <a:r>
                        <a:rPr lang="zh-TW" sz="1600" b="0" i="0" u="none" strike="noStrike" noProof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字）</a:t>
                      </a:r>
                      <a:r>
                        <a:rPr lang="en-US" altLang="zh-TW" sz="1600" kern="1200" noProof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Creative Concept (200</a:t>
                      </a:r>
                      <a:r>
                        <a:rPr lang="en-US" altLang="zh-TW" sz="16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250 English words)</a:t>
                      </a:r>
                      <a:r>
                        <a:rPr lang="zh-TW" altLang="en-US" sz="16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：</a:t>
                      </a: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395824"/>
                  </a:ext>
                </a:extLst>
              </a:tr>
              <a:tr h="985075">
                <a:tc gridSpan="3">
                  <a:txBody>
                    <a:bodyPr/>
                    <a:lstStyle/>
                    <a:p>
                      <a:endParaRPr lang="en-US" altLang="zh-TW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altLang="zh-TW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altLang="zh-TW" sz="16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17470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6A5424B-89A2-1B80-7801-AD983EDD6E96}"/>
              </a:ext>
            </a:extLst>
          </p:cNvPr>
          <p:cNvSpPr txBox="1"/>
          <p:nvPr/>
        </p:nvSpPr>
        <p:spPr>
          <a:xfrm>
            <a:off x="5435150" y="6323151"/>
            <a:ext cx="6658129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121920" tIns="60960" rIns="121920" bIns="60960" anchor="t">
            <a:spAutoFit/>
          </a:bodyPr>
          <a:lstStyle/>
          <a:p>
            <a:pPr algn="ctr"/>
            <a:r>
              <a:rPr lang="zh-TW" altLang="en-US" sz="1600" b="1">
                <a:solidFill>
                  <a:schemeClr val="bg1"/>
                </a:solidFill>
                <a:latin typeface="+mj-lt"/>
                <a:ea typeface="微軟正黑體"/>
              </a:rPr>
              <a:t>若同一學校有多支參賽隊伍，請複製此頁以分別填寫各隊資料。</a:t>
            </a:r>
            <a:endParaRPr lang="zh-TW" altLang="en-US" sz="1467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65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31974A4-E277-24CC-3FA6-B288ADA02DF1}"/>
              </a:ext>
            </a:extLst>
          </p:cNvPr>
          <p:cNvSpPr/>
          <p:nvPr/>
        </p:nvSpPr>
        <p:spPr>
          <a:xfrm>
            <a:off x="54933" y="5286876"/>
            <a:ext cx="11961145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22A9C8C-3DD2-B909-7843-BE513A2E9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03373"/>
              </p:ext>
            </p:extLst>
          </p:nvPr>
        </p:nvGraphicFramePr>
        <p:xfrm>
          <a:off x="248042" y="92039"/>
          <a:ext cx="11695915" cy="60643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3087">
                  <a:extLst>
                    <a:ext uri="{9D8B030D-6E8A-4147-A177-3AD203B41FA5}">
                      <a16:colId xmlns:a16="http://schemas.microsoft.com/office/drawing/2014/main" val="2928535812"/>
                    </a:ext>
                  </a:extLst>
                </a:gridCol>
                <a:gridCol w="1803404">
                  <a:extLst>
                    <a:ext uri="{9D8B030D-6E8A-4147-A177-3AD203B41FA5}">
                      <a16:colId xmlns:a16="http://schemas.microsoft.com/office/drawing/2014/main" val="474983093"/>
                    </a:ext>
                  </a:extLst>
                </a:gridCol>
                <a:gridCol w="2047983">
                  <a:extLst>
                    <a:ext uri="{9D8B030D-6E8A-4147-A177-3AD203B41FA5}">
                      <a16:colId xmlns:a16="http://schemas.microsoft.com/office/drawing/2014/main" val="3179479373"/>
                    </a:ext>
                  </a:extLst>
                </a:gridCol>
                <a:gridCol w="2009812">
                  <a:extLst>
                    <a:ext uri="{9D8B030D-6E8A-4147-A177-3AD203B41FA5}">
                      <a16:colId xmlns:a16="http://schemas.microsoft.com/office/drawing/2014/main" val="4090792808"/>
                    </a:ext>
                  </a:extLst>
                </a:gridCol>
                <a:gridCol w="2037305">
                  <a:extLst>
                    <a:ext uri="{9D8B030D-6E8A-4147-A177-3AD203B41FA5}">
                      <a16:colId xmlns:a16="http://schemas.microsoft.com/office/drawing/2014/main" val="3105011099"/>
                    </a:ext>
                  </a:extLst>
                </a:gridCol>
                <a:gridCol w="2124324">
                  <a:extLst>
                    <a:ext uri="{9D8B030D-6E8A-4147-A177-3AD203B41FA5}">
                      <a16:colId xmlns:a16="http://schemas.microsoft.com/office/drawing/2014/main" val="290798462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參賽者資料 </a:t>
                      </a:r>
                      <a:r>
                        <a:rPr lang="en-US" altLang="zh-TW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Participating Team Information</a:t>
                      </a:r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隊長</a:t>
                      </a:r>
                      <a:endParaRPr lang="en-US" altLang="zh-TW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Team Leader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成員</a:t>
                      </a:r>
                      <a:endParaRPr lang="en-US" altLang="zh-TW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Member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成員</a:t>
                      </a:r>
                      <a:endParaRPr lang="en-US" altLang="zh-TW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Member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成員</a:t>
                      </a:r>
                      <a:endParaRPr lang="en-US" altLang="zh-TW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Member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成員</a:t>
                      </a:r>
                      <a:endParaRPr lang="en-US" altLang="zh-TW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Member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492082427"/>
                  </a:ext>
                </a:extLst>
              </a:tr>
              <a:tr h="430307">
                <a:tc>
                  <a:txBody>
                    <a:bodyPr/>
                    <a:lstStyle/>
                    <a:p>
                      <a:pPr algn="r"/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學生姓名 </a:t>
                      </a:r>
                      <a:r>
                        <a:rPr lang="en-US" altLang="zh-TW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Name</a:t>
                      </a:r>
                      <a:endParaRPr lang="zh-TW" altLang="en-US" sz="1100"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927806684"/>
                  </a:ext>
                </a:extLst>
              </a:tr>
              <a:tr h="409212">
                <a:tc>
                  <a:txBody>
                    <a:bodyPr/>
                    <a:lstStyle/>
                    <a:p>
                      <a:pPr algn="r"/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學生年級 </a:t>
                      </a:r>
                      <a:r>
                        <a:rPr lang="en-US" altLang="zh-TW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Grade</a:t>
                      </a:r>
                      <a:endParaRPr lang="zh-TW" altLang="en-US" sz="11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932347889"/>
                  </a:ext>
                </a:extLst>
              </a:tr>
              <a:tr h="332189">
                <a:tc gridSpan="6"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分工比例 </a:t>
                      </a:r>
                      <a:r>
                        <a:rPr lang="en-US" altLang="zh-TW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以         表示</a:t>
                      </a:r>
                      <a:r>
                        <a:rPr lang="en-US" altLang="zh-TW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 Division of Labor (Expressed in         )</a:t>
                      </a:r>
                      <a:endParaRPr lang="zh-TW" altLang="en-US" sz="1100"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962066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組織協調</a:t>
                      </a:r>
                      <a:r>
                        <a:rPr lang="en-US" altLang="zh-TW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Organisation and Coordination</a:t>
                      </a:r>
                      <a:endParaRPr lang="zh-TW" altLang="en-US" sz="1100"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804508236"/>
                  </a:ext>
                </a:extLst>
              </a:tr>
              <a:tr h="366340">
                <a:tc>
                  <a:txBody>
                    <a:bodyPr/>
                    <a:lstStyle/>
                    <a:p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資料蒐集 </a:t>
                      </a:r>
                      <a:r>
                        <a:rPr lang="en-US" altLang="zh-TW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Research</a:t>
                      </a:r>
                      <a:endParaRPr lang="zh-TW" altLang="en-US" sz="1100"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734592287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r>
                        <a:rPr lang="zh-TW" altLang="en-US" sz="1100"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概念構想 </a:t>
                      </a:r>
                      <a:r>
                        <a:rPr lang="en-US" altLang="zh-TW" sz="11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Concept Development</a:t>
                      </a:r>
                      <a:endParaRPr lang="zh-TW" altLang="en-US" sz="1100"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795044268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內容策劃 </a:t>
                      </a:r>
                      <a:r>
                        <a:rPr lang="en-US" altLang="zh-TW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Content Development </a:t>
                      </a:r>
                      <a:endParaRPr lang="zh-TW" altLang="en-US" sz="11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879912162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撰寫腳本 </a:t>
                      </a:r>
                      <a:r>
                        <a:rPr lang="en-US" altLang="zh-TW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Script Writing</a:t>
                      </a:r>
                      <a:endParaRPr lang="zh-TW" altLang="en-US" sz="11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932145577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主持人 </a:t>
                      </a:r>
                      <a:r>
                        <a:rPr lang="en-US" altLang="zh-TW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Host</a:t>
                      </a:r>
                      <a:endParaRPr lang="zh-TW" altLang="en-US" sz="11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88995069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節目拍攝及錄製 </a:t>
                      </a:r>
                      <a:r>
                        <a:rPr lang="en-US" altLang="zh-TW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Program Shooting and Recording</a:t>
                      </a:r>
                      <a:endParaRPr lang="zh-TW" altLang="en-US" sz="11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411204191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剪輯及後製 </a:t>
                      </a:r>
                      <a:r>
                        <a:rPr lang="en-US" altLang="zh-TW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Editing and post-production</a:t>
                      </a:r>
                      <a:endParaRPr lang="zh-TW" altLang="en-US" sz="1100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微軟正黑體" panose="020B0604030504040204" pitchFamily="34" charset="-12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343585076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其他 </a:t>
                      </a:r>
                      <a:r>
                        <a:rPr lang="en-US" altLang="zh-TW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Others</a:t>
                      </a:r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：</a:t>
                      </a: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939542960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其他 </a:t>
                      </a:r>
                      <a:r>
                        <a:rPr lang="en-US" altLang="zh-TW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Others</a:t>
                      </a:r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：</a:t>
                      </a: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91115091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其他 </a:t>
                      </a:r>
                      <a:r>
                        <a:rPr lang="en-US" altLang="zh-TW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Others</a:t>
                      </a:r>
                      <a:r>
                        <a:rPr lang="zh-TW" altLang="en-US" sz="1100" kern="12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微軟正黑體" panose="020B0604030504040204" pitchFamily="34" charset="-120"/>
                          <a:cs typeface="Calibri" panose="020F0502020204030204" pitchFamily="34" charset="0"/>
                        </a:rPr>
                        <a:t>：</a:t>
                      </a:r>
                    </a:p>
                  </a:txBody>
                  <a:tcPr marL="121920" marR="121920" marT="60960" marB="60960" anchor="ctr">
                    <a:solidFill>
                      <a:srgbClr val="E6E3D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617594536"/>
                  </a:ext>
                </a:extLst>
              </a:tr>
            </a:tbl>
          </a:graphicData>
        </a:graphic>
      </p:graphicFrame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01CA4B1D-63F9-AE82-996B-7E6B20545D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84838" y="1591814"/>
            <a:ext cx="194372" cy="194372"/>
          </a:xfrm>
          <a:prstGeom prst="rect">
            <a:avLst/>
          </a:prstGeom>
        </p:spPr>
      </p:pic>
      <p:pic>
        <p:nvPicPr>
          <p:cNvPr id="2" name="Graphic 1" descr="Checkmark with solid fill">
            <a:extLst>
              <a:ext uri="{FF2B5EF4-FFF2-40B4-BE49-F238E27FC236}">
                <a16:creationId xmlns:a16="http://schemas.microsoft.com/office/drawing/2014/main" id="{E1A0B6C9-6DF4-FCD0-6474-19B571A65F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15886" y="1591814"/>
            <a:ext cx="194372" cy="1943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980305-F421-6AB2-FEC2-F6195BA4D7EF}"/>
              </a:ext>
            </a:extLst>
          </p:cNvPr>
          <p:cNvSpPr txBox="1"/>
          <p:nvPr/>
        </p:nvSpPr>
        <p:spPr>
          <a:xfrm>
            <a:off x="5435150" y="6323151"/>
            <a:ext cx="6658129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121920" tIns="60960" rIns="121920" bIns="60960" anchor="t">
            <a:spAutoFit/>
          </a:bodyPr>
          <a:lstStyle/>
          <a:p>
            <a:pPr algn="ctr"/>
            <a:r>
              <a:rPr lang="zh-TW" altLang="en-US" sz="1600" b="1">
                <a:solidFill>
                  <a:schemeClr val="bg1"/>
                </a:solidFill>
                <a:latin typeface="+mj-lt"/>
                <a:ea typeface="微軟正黑體"/>
              </a:rPr>
              <a:t>若同一學校有多支參賽隊伍，請複製此頁以分別填寫各隊資料。</a:t>
            </a:r>
            <a:endParaRPr lang="zh-TW" altLang="en-US" sz="1467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5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G xmlns="32ed4bf1-89d0-407f-8cf9-e2c7e508ec40">Corporate Affairs</BG>
    <InfoClass xmlns="32ed4bf1-89d0-407f-8cf9-e2c7e508ec40" xsi:nil="true"/>
    <TaxCatchAll xmlns="32ed4bf1-89d0-407f-8cf9-e2c7e508ec40" xsi:nil="true"/>
    <_ip_UnifiedCompliancePolicyUIAction xmlns="http://schemas.microsoft.com/sharepoint/v3" xsi:nil="true"/>
    <EDMSDocumentID xmlns="32ed4bf1-89d0-407f-8cf9-e2c7e508ec40" xsi:nil="true"/>
    <LegacyPath xmlns="32ed4bf1-89d0-407f-8cf9-e2c7e508ec40" xsi:nil="true"/>
    <_ip_UnifiedCompliancePolicyProperties xmlns="http://schemas.microsoft.com/sharepoint/v3" xsi:nil="true"/>
    <lcf76f155ced4ddcb4097134ff3c332f xmlns="d698f224-d0d0-4765-bbca-d92e78ac338a">
      <Terms xmlns="http://schemas.microsoft.com/office/infopath/2007/PartnerControls"/>
    </lcf76f155ced4ddcb4097134ff3c332f>
    <CLPCompany xmlns="32ed4bf1-89d0-407f-8cf9-e2c7e508ec40">CLP Power Hong Kong Ltd.</CLPCompany>
    <CLPDepartment xmlns="32ed4bf1-89d0-407f-8cf9-e2c7e508ec40">Communications</CLPDepartment>
    <_dlc_DocId xmlns="32ed4bf1-89d0-407f-8cf9-e2c7e508ec40">MIGRATION-1652198691-587438</_dlc_DocId>
    <_dlc_DocIdUrl xmlns="32ed4bf1-89d0-407f-8cf9-e2c7e508ec40">
      <Url>https://clpgroup.sharepoint.com/sites/sp_org_files_clpp_cac/_layouts/15/DocIdRedir.aspx?ID=MIGRATION-1652198691-587438</Url>
      <Description>MIGRATION-1652198691-587438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iles" ma:contentTypeID="0x010100E74BF8C759BDE94E8F355F7839ACA2B20030F52BDA7AE53C429D71B0DD11634601" ma:contentTypeVersion="25" ma:contentTypeDescription="Create a new document." ma:contentTypeScope="" ma:versionID="8317268e32c56ab6238421de76c4ce7c">
  <xsd:schema xmlns:xsd="http://www.w3.org/2001/XMLSchema" xmlns:xs="http://www.w3.org/2001/XMLSchema" xmlns:p="http://schemas.microsoft.com/office/2006/metadata/properties" xmlns:ns1="http://schemas.microsoft.com/sharepoint/v3" xmlns:ns2="32ed4bf1-89d0-407f-8cf9-e2c7e508ec40" xmlns:ns3="d698f224-d0d0-4765-bbca-d92e78ac338a" targetNamespace="http://schemas.microsoft.com/office/2006/metadata/properties" ma:root="true" ma:fieldsID="e47d7a00edffd6d174a9d9dac6f4dc76" ns1:_="" ns2:_="" ns3:_="">
    <xsd:import namespace="http://schemas.microsoft.com/sharepoint/v3"/>
    <xsd:import namespace="32ed4bf1-89d0-407f-8cf9-e2c7e508ec40"/>
    <xsd:import namespace="d698f224-d0d0-4765-bbca-d92e78ac338a"/>
    <xsd:element name="properties">
      <xsd:complexType>
        <xsd:sequence>
          <xsd:element name="documentManagement">
            <xsd:complexType>
              <xsd:all>
                <xsd:element ref="ns2:CLPCompany" minOccurs="0"/>
                <xsd:element ref="ns2:BG" minOccurs="0"/>
                <xsd:element ref="ns2:CLPDepartment" minOccurs="0"/>
                <xsd:element ref="ns2:LegacyPath" minOccurs="0"/>
                <xsd:element ref="ns2:EDMSDocumentID" minOccurs="0"/>
                <xsd:element ref="ns2:InfoClass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ObjectDetectorVersions" minOccurs="0"/>
                <xsd:element ref="ns1:_ip_UnifiedCompliancePolicyProperties" minOccurs="0"/>
                <xsd:element ref="ns1:_ip_UnifiedCompliancePolicyUIAc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d4bf1-89d0-407f-8cf9-e2c7e508ec40" elementFormDefault="qualified">
    <xsd:import namespace="http://schemas.microsoft.com/office/2006/documentManagement/types"/>
    <xsd:import namespace="http://schemas.microsoft.com/office/infopath/2007/PartnerControls"/>
    <xsd:element name="CLPCompany" ma:index="8" nillable="true" ma:displayName="Company" ma:default="CLP Power Hong Kong Ltd." ma:format="Dropdown" ma:internalName="CLPCompany">
      <xsd:simpleType>
        <xsd:restriction base="dms:Choice">
          <xsd:enumeration value="CLP Power Hong Kong Ltd."/>
        </xsd:restriction>
      </xsd:simpleType>
    </xsd:element>
    <xsd:element name="BG" ma:index="9" nillable="true" ma:displayName="BG" ma:default="Corporate Affairs" ma:format="Dropdown" ma:internalName="BG">
      <xsd:simpleType>
        <xsd:restriction base="dms:Choice">
          <xsd:enumeration value="Corporate Affairs"/>
        </xsd:restriction>
      </xsd:simpleType>
    </xsd:element>
    <xsd:element name="CLPDepartment" ma:index="10" nillable="true" ma:displayName="Department" ma:default="Communications" ma:format="Dropdown" ma:internalName="CLPDepartment">
      <xsd:simpleType>
        <xsd:restriction base="dms:Choice">
          <xsd:enumeration value="Communications"/>
        </xsd:restriction>
      </xsd:simpleType>
    </xsd:element>
    <xsd:element name="LegacyPath" ma:index="11" nillable="true" ma:displayName="Legacy Path" ma:internalName="LegacyPath">
      <xsd:simpleType>
        <xsd:restriction base="dms:Note">
          <xsd:maxLength value="255"/>
        </xsd:restriction>
      </xsd:simpleType>
    </xsd:element>
    <xsd:element name="EDMSDocumentID" ma:index="12" nillable="true" ma:displayName="EDMS Document ID" ma:internalName="EDMSDocumentID">
      <xsd:simpleType>
        <xsd:restriction base="dms:Text"/>
      </xsd:simpleType>
    </xsd:element>
    <xsd:element name="InfoClass" ma:index="13" nillable="true" ma:displayName="Info Class" ma:internalName="InfoClass">
      <xsd:simpleType>
        <xsd:restriction base="dms:Choice">
          <xsd:enumeration value="Proprietary"/>
          <xsd:enumeration value="Confidential"/>
          <xsd:enumeration value="Restricted"/>
        </xsd:restriction>
      </xsd:simpleType>
    </xsd:element>
    <xsd:element name="_dlc_DocId" ma:index="1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3" nillable="true" ma:displayName="Taxonomy Catch All Column" ma:hidden="true" ma:list="{519580bc-c689-49aa-abe2-ba6dd8fba366}" ma:internalName="TaxCatchAll" ma:showField="CatchAllData" ma:web="32ed4bf1-89d0-407f-8cf9-e2c7e508ec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98f224-d0d0-4765-bbca-d92e78ac33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9d32867-eec5-44b6-a8e8-55a04b908fe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7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B3F161-6A5C-455E-8519-AC8E5A582A2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168CAF6-9058-4893-80C0-3E7EAF78DA8C}">
  <ds:schemaRefs>
    <ds:schemaRef ds:uri="32ed4bf1-89d0-407f-8cf9-e2c7e508ec40"/>
    <ds:schemaRef ds:uri="d698f224-d0d0-4765-bbca-d92e78ac338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A322146-038B-4A5C-BB0B-16CE8165CCF6}">
  <ds:schemaRefs>
    <ds:schemaRef ds:uri="32ed4bf1-89d0-407f-8cf9-e2c7e508ec40"/>
    <ds:schemaRef ds:uri="d698f224-d0d0-4765-bbca-d92e78ac33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64AA3DFE-D6C2-42BA-9161-F48307EAA6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Widescreen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微軟正黑體</vt:lpstr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Cheung, Noel Sze Wing</dc:creator>
  <cp:lastModifiedBy>Choi, Alice Cheuk Ki</cp:lastModifiedBy>
  <cp:revision>2</cp:revision>
  <dcterms:created xsi:type="dcterms:W3CDTF">2025-09-10T03:04:11Z</dcterms:created>
  <dcterms:modified xsi:type="dcterms:W3CDTF">2025-09-10T12:36:43Z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0x010100E74BF8C759BDE94E8F355F7839ACA2B20030F52BDA7AE53C429D71B0DD11634601</vt:lpwstr>
  </property>
  <property fmtid="{D5CDD505-2E9C-101B-9397-08002B2CF9AE}" pid="3" name="MediaServiceImageTags">
    <vt:lpwstr/>
  </property>
  <property fmtid="{D5CDD505-2E9C-101B-9397-08002B2CF9AE}" pid="4" name="_dlc_DocIdItemGuid">
    <vt:lpwstr>76f338ee-dabe-4084-a6ed-324d4b6dd130</vt:lpwstr>
  </property>
</Properties>
</file>